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p:restoredTop sz="94663"/>
  </p:normalViewPr>
  <p:slideViewPr>
    <p:cSldViewPr snapToGrid="0">
      <p:cViewPr varScale="1">
        <p:scale>
          <a:sx n="156" d="100"/>
          <a:sy n="156" d="100"/>
        </p:scale>
        <p:origin x="22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youtube.com/watch?v=4nigRT2KmC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5ad6b469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5ad6b469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900" u="sng">
                <a:solidFill>
                  <a:schemeClr val="hlink"/>
                </a:solidFill>
                <a:hlinkClick r:id="rId3"/>
              </a:rPr>
              <a:t>MC Frontalot - It Is Pitch Dark</a:t>
            </a:r>
            <a:endParaRPr sz="900" u="sng">
              <a:solidFill>
                <a:schemeClr val="hlink"/>
              </a:solidFill>
            </a:endParaRPr>
          </a:p>
          <a:p>
            <a:pPr marL="0" lvl="0" indent="0" algn="l" rtl="0">
              <a:lnSpc>
                <a:spcPct val="115000"/>
              </a:lnSpc>
              <a:spcBef>
                <a:spcPts val="6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5ad6b4699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5ad6b469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5ad6b4699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5ad6b469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  Reddit user ion_bond </a:t>
            </a:r>
            <a:br>
              <a:rPr lang="en"/>
            </a:br>
            <a:r>
              <a:rPr lang="en"/>
              <a:t>Source URL: https://www.reddit.com/r/zork/comments/5ximil/zork_map_mit_version_fantastic_game_i_spent_some/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5ad6b4699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5ad6b469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5ad6b4699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5ad6b469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Verbs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d43c44f2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d43c44f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possess the Onyx Medallion, turn to 319.</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d43c44f2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d43c44f2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possess the Onyx Medallion, turn to 319.</a:t>
            </a:r>
            <a:endParaRPr/>
          </a:p>
          <a:p>
            <a:pPr marL="0" lvl="0" indent="0" algn="l" rtl="0">
              <a:spcBef>
                <a:spcPts val="0"/>
              </a:spcBef>
              <a:spcAft>
                <a:spcPts val="0"/>
              </a:spcAft>
              <a:buNone/>
            </a:pPr>
            <a:r>
              <a:rPr lang="en"/>
              <a:t>If you wish to fight them, page 334, otherwise page 209.</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ad6b46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ad6b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d1fc1055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d1fc105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d1fc10556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d1fc1055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d1fc10556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d1fc1055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1fc10556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1fc10556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world model is typically implemented in the interactive fiction program as some type of graph or tree with associated procedures.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4nigRT2KmCE"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Front geeked around for an evening in a basement in Massachusetts. It got filmed in HD. Then Jason Scott made a whole video out of it. The song and the video are in service of Jason's upcoming documentary about text adventures, Get Lamp, but you get to enjoy it now. Peek the cameo by Steve Meretzky." title="MC Frontalot - It Is Pitch Dark">
            <a:hlinkClick r:id="rId3"/>
          </p:cNvPr>
          <p:cNvPicPr preferRelativeResize="0"/>
          <p:nvPr/>
        </p:nvPicPr>
        <p:blipFill>
          <a:blip r:embed="rId4">
            <a:alphaModFix/>
          </a:blip>
          <a:stretch>
            <a:fillRect/>
          </a:stretch>
        </p:blipFill>
        <p:spPr>
          <a:xfrm>
            <a:off x="0" y="-857231"/>
            <a:ext cx="9144000" cy="68579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Locations</a:t>
            </a:r>
            <a:endParaRPr/>
          </a:p>
        </p:txBody>
      </p:sp>
      <p:sp>
        <p:nvSpPr>
          <p:cNvPr id="122" name="Google Shape;122;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23" name="Google Shape;123;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3">
            <a:alphaModFix/>
          </a:blip>
          <a:srcRect l="7880" t="9141" r="8458" b="6994"/>
          <a:stretch/>
        </p:blipFill>
        <p:spPr>
          <a:xfrm>
            <a:off x="0" y="-5830"/>
            <a:ext cx="9144000" cy="51551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Objects</a:t>
            </a:r>
            <a:endParaRPr/>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Verbs</a:t>
            </a:r>
            <a:endParaRPr/>
          </a:p>
        </p:txBody>
      </p:sp>
      <p:sp>
        <p:nvSpPr>
          <p:cNvPr id="141" name="Google Shape;141;p2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2" name="Google Shape;142;p2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3">
            <a:alphaModFix/>
          </a:blip>
          <a:srcRect r="34768"/>
          <a:stretch/>
        </p:blipFill>
        <p:spPr>
          <a:xfrm>
            <a:off x="0" y="-36725"/>
            <a:ext cx="4669325" cy="5368587"/>
          </a:xfrm>
          <a:prstGeom prst="rect">
            <a:avLst/>
          </a:prstGeom>
          <a:noFill/>
          <a:ln>
            <a:noFill/>
          </a:ln>
        </p:spPr>
      </p:pic>
      <p:pic>
        <p:nvPicPr>
          <p:cNvPr id="148" name="Google Shape;148;p26"/>
          <p:cNvPicPr preferRelativeResize="0"/>
          <p:nvPr/>
        </p:nvPicPr>
        <p:blipFill rotWithShape="1">
          <a:blip r:embed="rId4">
            <a:alphaModFix/>
          </a:blip>
          <a:srcRect l="40376"/>
          <a:stretch/>
        </p:blipFill>
        <p:spPr>
          <a:xfrm>
            <a:off x="4669325" y="-35100"/>
            <a:ext cx="4386550" cy="5517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Adventure Games</a:t>
            </a:r>
            <a:endParaRPr/>
          </a:p>
        </p:txBody>
      </p:sp>
      <p:sp>
        <p:nvSpPr>
          <p:cNvPr id="60" name="Google Shape;60;p14"/>
          <p:cNvSpPr txBox="1">
            <a:spLocks noGrp="1"/>
          </p:cNvSpPr>
          <p:nvPr>
            <p:ph type="subTitle" idx="1"/>
          </p:nvPr>
        </p:nvSpPr>
        <p:spPr>
          <a:xfrm>
            <a:off x="311700" y="2834125"/>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Daphne Ippolito </a:t>
            </a:r>
            <a:endParaRPr/>
          </a:p>
          <a:p>
            <a:pPr marL="0" lvl="0" indent="0" algn="ctr" rtl="0">
              <a:spcBef>
                <a:spcPts val="0"/>
              </a:spcBef>
              <a:spcAft>
                <a:spcPts val="0"/>
              </a:spcAft>
              <a:buNone/>
            </a:pPr>
            <a:r>
              <a:rPr lang="en"/>
              <a:t>Chris Callison-Burch</a:t>
            </a:r>
            <a:endParaRPr/>
          </a:p>
          <a:p>
            <a:pPr marL="0" lvl="0" indent="0" algn="ctr" rtl="0">
              <a:spcBef>
                <a:spcPts val="0"/>
              </a:spcBef>
              <a:spcAft>
                <a:spcPts val="0"/>
              </a:spcAft>
              <a:buNone/>
            </a:pPr>
            <a:endParaRPr/>
          </a:p>
          <a:p>
            <a:pPr marL="0" lvl="0" indent="0" algn="ctr" rtl="0">
              <a:spcBef>
                <a:spcPts val="0"/>
              </a:spcBef>
              <a:spcAft>
                <a:spcPts val="0"/>
              </a:spcAft>
              <a:buNone/>
            </a:pPr>
            <a:r>
              <a:rPr lang="en"/>
              <a:t>http://interactive-fiction-class.org</a:t>
            </a:r>
            <a:endParaRPr/>
          </a:p>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11700" y="1152475"/>
            <a:ext cx="455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1970s, “Choose your own adventure” books grew in popularity.</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TODO: screenshot</a:t>
            </a:r>
            <a:endParaRPr/>
          </a:p>
        </p:txBody>
      </p:sp>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Paper Interactive Fiction</a:t>
            </a:r>
            <a:endParaRPr/>
          </a:p>
        </p:txBody>
      </p:sp>
      <p:pic>
        <p:nvPicPr>
          <p:cNvPr id="67" name="Google Shape;67;p15"/>
          <p:cNvPicPr preferRelativeResize="0"/>
          <p:nvPr/>
        </p:nvPicPr>
        <p:blipFill>
          <a:blip r:embed="rId3">
            <a:alphaModFix/>
          </a:blip>
          <a:stretch>
            <a:fillRect/>
          </a:stretch>
        </p:blipFill>
        <p:spPr>
          <a:xfrm>
            <a:off x="5323000" y="513974"/>
            <a:ext cx="3215250" cy="2057776"/>
          </a:xfrm>
          <a:prstGeom prst="rect">
            <a:avLst/>
          </a:prstGeom>
          <a:noFill/>
          <a:ln>
            <a:noFill/>
          </a:ln>
        </p:spPr>
      </p:pic>
      <p:pic>
        <p:nvPicPr>
          <p:cNvPr id="68" name="Google Shape;68;p15"/>
          <p:cNvPicPr preferRelativeResize="0"/>
          <p:nvPr/>
        </p:nvPicPr>
        <p:blipFill>
          <a:blip r:embed="rId4">
            <a:alphaModFix/>
          </a:blip>
          <a:stretch>
            <a:fillRect/>
          </a:stretch>
        </p:blipFill>
        <p:spPr>
          <a:xfrm>
            <a:off x="5322999" y="2706000"/>
            <a:ext cx="3088778" cy="2211575"/>
          </a:xfrm>
          <a:prstGeom prst="rect">
            <a:avLst/>
          </a:prstGeom>
          <a:noFill/>
          <a:ln>
            <a:noFill/>
          </a:ln>
        </p:spPr>
      </p:pic>
      <p:pic>
        <p:nvPicPr>
          <p:cNvPr id="69" name="Google Shape;69;p15"/>
          <p:cNvPicPr preferRelativeResize="0"/>
          <p:nvPr/>
        </p:nvPicPr>
        <p:blipFill>
          <a:blip r:embed="rId5">
            <a:alphaModFix/>
          </a:blip>
          <a:stretch>
            <a:fillRect/>
          </a:stretch>
        </p:blipFill>
        <p:spPr>
          <a:xfrm>
            <a:off x="486875" y="2101450"/>
            <a:ext cx="3854955" cy="2891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body" idx="1"/>
          </p:nvPr>
        </p:nvSpPr>
        <p:spPr>
          <a:xfrm>
            <a:off x="311700" y="1152475"/>
            <a:ext cx="455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1970s, “Choose your own adventure” books grew in popularity.</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TODO: screenshot</a:t>
            </a:r>
            <a:endParaRPr/>
          </a:p>
        </p:txBody>
      </p:sp>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Paper Interactive Fiction</a:t>
            </a:r>
            <a:endParaRPr/>
          </a:p>
        </p:txBody>
      </p:sp>
      <p:pic>
        <p:nvPicPr>
          <p:cNvPr id="76" name="Google Shape;76;p16"/>
          <p:cNvPicPr preferRelativeResize="0"/>
          <p:nvPr/>
        </p:nvPicPr>
        <p:blipFill>
          <a:blip r:embed="rId3">
            <a:alphaModFix/>
          </a:blip>
          <a:stretch>
            <a:fillRect/>
          </a:stretch>
        </p:blipFill>
        <p:spPr>
          <a:xfrm>
            <a:off x="5323000" y="513974"/>
            <a:ext cx="3215250" cy="2057776"/>
          </a:xfrm>
          <a:prstGeom prst="rect">
            <a:avLst/>
          </a:prstGeom>
          <a:noFill/>
          <a:ln>
            <a:noFill/>
          </a:ln>
        </p:spPr>
      </p:pic>
      <p:pic>
        <p:nvPicPr>
          <p:cNvPr id="77" name="Google Shape;77;p16"/>
          <p:cNvPicPr preferRelativeResize="0"/>
          <p:nvPr/>
        </p:nvPicPr>
        <p:blipFill>
          <a:blip r:embed="rId4">
            <a:alphaModFix/>
          </a:blip>
          <a:stretch>
            <a:fillRect/>
          </a:stretch>
        </p:blipFill>
        <p:spPr>
          <a:xfrm>
            <a:off x="5322999" y="2706000"/>
            <a:ext cx="3088778" cy="2211575"/>
          </a:xfrm>
          <a:prstGeom prst="rect">
            <a:avLst/>
          </a:prstGeom>
          <a:noFill/>
          <a:ln>
            <a:noFill/>
          </a:ln>
        </p:spPr>
      </p:pic>
      <p:pic>
        <p:nvPicPr>
          <p:cNvPr id="78" name="Google Shape;78;p16"/>
          <p:cNvPicPr preferRelativeResize="0"/>
          <p:nvPr/>
        </p:nvPicPr>
        <p:blipFill>
          <a:blip r:embed="rId5">
            <a:alphaModFix/>
          </a:blip>
          <a:stretch>
            <a:fillRect/>
          </a:stretch>
        </p:blipFill>
        <p:spPr>
          <a:xfrm>
            <a:off x="486875" y="2101450"/>
            <a:ext cx="3854955" cy="2891224"/>
          </a:xfrm>
          <a:prstGeom prst="rect">
            <a:avLst/>
          </a:prstGeom>
          <a:noFill/>
          <a:ln>
            <a:noFill/>
          </a:ln>
        </p:spPr>
      </p:pic>
      <p:sp>
        <p:nvSpPr>
          <p:cNvPr id="79" name="Google Shape;79;p16"/>
          <p:cNvSpPr/>
          <p:nvPr/>
        </p:nvSpPr>
        <p:spPr>
          <a:xfrm>
            <a:off x="960450" y="3889375"/>
            <a:ext cx="1460500" cy="246075"/>
          </a:xfrm>
          <a:custGeom>
            <a:avLst/>
            <a:gdLst/>
            <a:ahLst/>
            <a:cxnLst/>
            <a:rect l="l" t="t" r="r" b="b"/>
            <a:pathLst>
              <a:path w="58420" h="9843" extrusionOk="0">
                <a:moveTo>
                  <a:pt x="0" y="0"/>
                </a:moveTo>
                <a:cubicBezTo>
                  <a:pt x="19748" y="0"/>
                  <a:pt x="39688" y="3592"/>
                  <a:pt x="58420" y="9843"/>
                </a:cubicBezTo>
              </a:path>
            </a:pathLst>
          </a:custGeom>
          <a:noFill/>
          <a:ln w="152400" cap="flat" cmpd="sng">
            <a:solidFill>
              <a:srgbClr val="FFF2CC"/>
            </a:solidFill>
            <a:prstDash val="solid"/>
            <a:round/>
            <a:headEnd type="none" w="med" len="med"/>
            <a:tailEnd type="none" w="med" len="med"/>
          </a:ln>
        </p:spPr>
      </p:sp>
      <p:sp>
        <p:nvSpPr>
          <p:cNvPr id="80" name="Google Shape;80;p16"/>
          <p:cNvSpPr/>
          <p:nvPr/>
        </p:nvSpPr>
        <p:spPr>
          <a:xfrm rot="-654289">
            <a:off x="2563627" y="3591304"/>
            <a:ext cx="1514447" cy="531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Games Before Graphics</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Interactive Fiction Games</a:t>
            </a:r>
            <a:endParaRPr/>
          </a:p>
        </p:txBody>
      </p:sp>
      <p:sp>
        <p:nvSpPr>
          <p:cNvPr id="92" name="Google Shape;92;p18"/>
          <p:cNvSpPr txBox="1">
            <a:spLocks noGrp="1"/>
          </p:cNvSpPr>
          <p:nvPr>
            <p:ph type="body" idx="1"/>
          </p:nvPr>
        </p:nvSpPr>
        <p:spPr>
          <a:xfrm>
            <a:off x="2936000" y="1152475"/>
            <a:ext cx="5896200" cy="36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The two essential components of interactive fiction are </a:t>
            </a:r>
            <a:endParaRPr/>
          </a:p>
          <a:p>
            <a:pPr marL="457200" lvl="0" indent="-342900" algn="l" rtl="0">
              <a:spcBef>
                <a:spcPts val="1600"/>
              </a:spcBef>
              <a:spcAft>
                <a:spcPts val="0"/>
              </a:spcAft>
              <a:buSzPts val="1800"/>
              <a:buChar char="●"/>
            </a:pPr>
            <a:r>
              <a:rPr lang="en"/>
              <a:t>The </a:t>
            </a:r>
            <a:r>
              <a:rPr lang="en" b="1"/>
              <a:t>parser, </a:t>
            </a:r>
            <a:r>
              <a:rPr lang="en"/>
              <a:t>which is the component that analyzes natural language input in an interactive fiction work. </a:t>
            </a:r>
            <a:endParaRPr/>
          </a:p>
          <a:p>
            <a:pPr marL="457200" lvl="0" indent="-342900" algn="l" rtl="0">
              <a:spcBef>
                <a:spcPts val="0"/>
              </a:spcBef>
              <a:spcAft>
                <a:spcPts val="0"/>
              </a:spcAft>
              <a:buSzPts val="1800"/>
              <a:buChar char="●"/>
            </a:pPr>
            <a:r>
              <a:rPr lang="en"/>
              <a:t>The </a:t>
            </a:r>
            <a:r>
              <a:rPr lang="en" b="1"/>
              <a:t>world model, </a:t>
            </a:r>
            <a:r>
              <a:rPr lang="en"/>
              <a:t>which is setting of an interactive fiction work.</a:t>
            </a:r>
            <a:endParaRPr/>
          </a:p>
        </p:txBody>
      </p:sp>
      <p:pic>
        <p:nvPicPr>
          <p:cNvPr id="93" name="Google Shape;93;p18"/>
          <p:cNvPicPr preferRelativeResize="0"/>
          <p:nvPr/>
        </p:nvPicPr>
        <p:blipFill>
          <a:blip r:embed="rId3">
            <a:alphaModFix/>
          </a:blip>
          <a:stretch>
            <a:fillRect/>
          </a:stretch>
        </p:blipFill>
        <p:spPr>
          <a:xfrm>
            <a:off x="281200" y="1009175"/>
            <a:ext cx="2618199" cy="39334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2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Understanding</a:t>
            </a:r>
            <a:endParaRPr/>
          </a:p>
        </p:txBody>
      </p:sp>
      <p:sp>
        <p:nvSpPr>
          <p:cNvPr id="99" name="Google Shape;99;p19"/>
          <p:cNvSpPr txBox="1">
            <a:spLocks noGrp="1"/>
          </p:cNvSpPr>
          <p:nvPr>
            <p:ph type="body" idx="1"/>
          </p:nvPr>
        </p:nvSpPr>
        <p:spPr>
          <a:xfrm>
            <a:off x="311700" y="1152475"/>
            <a:ext cx="6742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Will it rain tomorrow?  Set an alarm for 6:30a.m.  Play music from They Might Be Giants.  How many pints are in a gallon?  Add blueberries to my shopping list.  When did </a:t>
            </a:r>
            <a:br>
              <a:rPr lang="en"/>
            </a:br>
            <a:r>
              <a:rPr lang="en"/>
              <a:t>California become a state? When is the Winter </a:t>
            </a:r>
            <a:br>
              <a:rPr lang="en"/>
            </a:br>
            <a:r>
              <a:rPr lang="en"/>
              <a:t>solstace?  What is the weather like in Hawaii this </a:t>
            </a:r>
            <a:br>
              <a:rPr lang="en"/>
            </a:br>
            <a:r>
              <a:rPr lang="en"/>
              <a:t>weekend?  Turn off the lights. Open the pod bay </a:t>
            </a:r>
            <a:br>
              <a:rPr lang="en"/>
            </a:br>
            <a:r>
              <a:rPr lang="en"/>
              <a:t>doors.</a:t>
            </a:r>
            <a:endParaRPr/>
          </a:p>
        </p:txBody>
      </p:sp>
      <p:grpSp>
        <p:nvGrpSpPr>
          <p:cNvPr id="100" name="Google Shape;100;p19"/>
          <p:cNvGrpSpPr/>
          <p:nvPr/>
        </p:nvGrpSpPr>
        <p:grpSpPr>
          <a:xfrm>
            <a:off x="2443937" y="484625"/>
            <a:ext cx="7250678" cy="5143501"/>
            <a:chOff x="2562987" y="713350"/>
            <a:chExt cx="7250678" cy="5143501"/>
          </a:xfrm>
        </p:grpSpPr>
        <p:pic>
          <p:nvPicPr>
            <p:cNvPr id="101" name="Google Shape;101;p19"/>
            <p:cNvPicPr preferRelativeResize="0"/>
            <p:nvPr/>
          </p:nvPicPr>
          <p:blipFill>
            <a:blip r:embed="rId3">
              <a:alphaModFix/>
            </a:blip>
            <a:stretch>
              <a:fillRect/>
            </a:stretch>
          </p:blipFill>
          <p:spPr>
            <a:xfrm>
              <a:off x="7669003" y="850625"/>
              <a:ext cx="1346875" cy="3895152"/>
            </a:xfrm>
            <a:prstGeom prst="rect">
              <a:avLst/>
            </a:prstGeom>
            <a:noFill/>
            <a:ln>
              <a:noFill/>
            </a:ln>
          </p:spPr>
        </p:pic>
        <p:pic>
          <p:nvPicPr>
            <p:cNvPr id="102" name="Google Shape;102;p19"/>
            <p:cNvPicPr preferRelativeResize="0"/>
            <p:nvPr/>
          </p:nvPicPr>
          <p:blipFill>
            <a:blip r:embed="rId4">
              <a:alphaModFix/>
            </a:blip>
            <a:stretch>
              <a:fillRect/>
            </a:stretch>
          </p:blipFill>
          <p:spPr>
            <a:xfrm>
              <a:off x="2562987" y="713350"/>
              <a:ext cx="7250678" cy="5143501"/>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Understanding</a:t>
            </a:r>
            <a:endParaRPr/>
          </a:p>
          <a:p>
            <a:pPr marL="0" lvl="0" indent="0" algn="l" rtl="0">
              <a:spcBef>
                <a:spcPts val="0"/>
              </a:spcBef>
              <a:spcAft>
                <a:spcPts val="0"/>
              </a:spcAft>
              <a:buNone/>
            </a:pPr>
            <a:endParaRPr/>
          </a:p>
        </p:txBody>
      </p:sp>
      <p:pic>
        <p:nvPicPr>
          <p:cNvPr id="108" name="Google Shape;108;p20"/>
          <p:cNvPicPr preferRelativeResize="0"/>
          <p:nvPr/>
        </p:nvPicPr>
        <p:blipFill>
          <a:blip r:embed="rId3">
            <a:alphaModFix/>
          </a:blip>
          <a:stretch>
            <a:fillRect/>
          </a:stretch>
        </p:blipFill>
        <p:spPr>
          <a:xfrm>
            <a:off x="311700" y="1201150"/>
            <a:ext cx="4401000" cy="3098575"/>
          </a:xfrm>
          <a:prstGeom prst="rect">
            <a:avLst/>
          </a:prstGeom>
          <a:noFill/>
          <a:ln>
            <a:noFill/>
          </a:ln>
        </p:spPr>
      </p:pic>
      <p:pic>
        <p:nvPicPr>
          <p:cNvPr id="109" name="Google Shape;109;p20"/>
          <p:cNvPicPr preferRelativeResize="0"/>
          <p:nvPr/>
        </p:nvPicPr>
        <p:blipFill>
          <a:blip r:embed="rId4">
            <a:alphaModFix/>
          </a:blip>
          <a:stretch>
            <a:fillRect/>
          </a:stretch>
        </p:blipFill>
        <p:spPr>
          <a:xfrm>
            <a:off x="4800575" y="1201150"/>
            <a:ext cx="3861153" cy="309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32950" y="-18175"/>
            <a:ext cx="9209899" cy="5179843"/>
          </a:xfrm>
          <a:prstGeom prst="rect">
            <a:avLst/>
          </a:prstGeom>
          <a:noFill/>
          <a:ln>
            <a:noFill/>
          </a:ln>
        </p:spPr>
      </p:pic>
      <p:sp>
        <p:nvSpPr>
          <p:cNvPr id="115" name="Google Shape;11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Simulated World</a:t>
            </a:r>
            <a:endParaRPr/>
          </a:p>
        </p:txBody>
      </p:sp>
      <p:sp>
        <p:nvSpPr>
          <p:cNvPr id="116" name="Google Shape;11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The simulated world distinguishes a work of interactive fiction from a conversational character or from an expert system that employs natural language understanding.</a:t>
            </a:r>
            <a:endParaRPr>
              <a:solidFill>
                <a:srgbClr val="FFFFFF"/>
              </a:solidFill>
            </a:endParaRPr>
          </a:p>
          <a:p>
            <a:pPr marL="0" lvl="0" indent="0" algn="l" rtl="0">
              <a:spcBef>
                <a:spcPts val="1600"/>
              </a:spcBef>
              <a:spcAft>
                <a:spcPts val="1600"/>
              </a:spcAft>
              <a:buNone/>
            </a:pPr>
            <a:r>
              <a:rPr lang="en">
                <a:solidFill>
                  <a:srgbClr val="FFFFFF"/>
                </a:solidFill>
              </a:rPr>
              <a:t>It represents the physical environment, and the things in the environment, including characters, any physical objects in the setting that can be manipulated or further examined in any way, and the player character. It also represents, and simulates, the physical laws of that setting.</a:t>
            </a:r>
            <a:endParaRPr>
              <a:solidFill>
                <a:srgbClr val="FFFFFF"/>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416</Words>
  <Application>Microsoft Macintosh PowerPoint</Application>
  <PresentationFormat>On-screen Show (16:9)</PresentationFormat>
  <Paragraphs>36</Paragraphs>
  <Slides>14</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Dark</vt:lpstr>
      <vt:lpstr>PowerPoint Presentation</vt:lpstr>
      <vt:lpstr>Text Adventure Games</vt:lpstr>
      <vt:lpstr>Paper Interactive Fiction</vt:lpstr>
      <vt:lpstr>Paper Interactive Fiction</vt:lpstr>
      <vt:lpstr>Computer Games Before Graphics</vt:lpstr>
      <vt:lpstr>Interactive Fiction Games</vt:lpstr>
      <vt:lpstr>Natural Language Understanding</vt:lpstr>
      <vt:lpstr>Natural Language Understanding </vt:lpstr>
      <vt:lpstr>Simulated World</vt:lpstr>
      <vt:lpstr>Locations</vt:lpstr>
      <vt:lpstr>PowerPoint Presentation</vt:lpstr>
      <vt:lpstr>Objects</vt:lpstr>
      <vt:lpstr>Verbs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Callison-Burch, Christopher</cp:lastModifiedBy>
  <cp:revision>1</cp:revision>
  <dcterms:modified xsi:type="dcterms:W3CDTF">2020-01-13T14:11:04Z</dcterms:modified>
</cp:coreProperties>
</file>